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5"/>
  </p:sldMasterIdLst>
  <p:notesMasterIdLst>
    <p:notesMasterId r:id="rId7"/>
  </p:notesMasterIdLst>
  <p:sldIdLst>
    <p:sldId id="282" r:id="rId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B7"/>
    <a:srgbClr val="279DD9"/>
    <a:srgbClr val="5A6870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38" autoAdjust="0"/>
  </p:normalViewPr>
  <p:slideViewPr>
    <p:cSldViewPr>
      <p:cViewPr>
        <p:scale>
          <a:sx n="110" d="100"/>
          <a:sy n="110" d="100"/>
        </p:scale>
        <p:origin x="-1656" y="-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3714" y="-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BBD140-EF1C-40AC-B31B-DD29AF914A99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4ACD09-44E2-4797-9A60-AE530CC2C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38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ACD09-44E2-4797-9A60-AE530CC2C1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85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6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6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2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9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79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2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4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15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03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02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90A12-9E31-4F7F-B628-2440AECF6B2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6138-6F57-452F-9228-A3D21379E73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6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o.int/Meetings/NGAPGS-Montreal/Pages/default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cao.int/Meetings/NGAPGS-Montreal/Pages/Speed-Mentoring-.aspx" TargetMode="External"/><Relationship Id="rId5" Type="http://schemas.openxmlformats.org/officeDocument/2006/relationships/hyperlink" Target="https://www.icao.int/Meetings/NGAPGS-Montreal/Pages/Sponsors-and-Exhibitors.aspx" TargetMode="External"/><Relationship Id="rId4" Type="http://schemas.openxmlformats.org/officeDocument/2006/relationships/hyperlink" Target="https://www.icao.int/Meetings/NGAPGS-Montreal/Pages/Model-ICAO-Forum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3126" y="8"/>
            <a:ext cx="9167126" cy="5148794"/>
            <a:chOff x="195696" y="1063650"/>
            <a:chExt cx="8729626" cy="3812356"/>
          </a:xfrm>
        </p:grpSpPr>
        <p:sp>
          <p:nvSpPr>
            <p:cNvPr id="5" name="Rectangle 4"/>
            <p:cNvSpPr/>
            <p:nvPr/>
          </p:nvSpPr>
          <p:spPr>
            <a:xfrm>
              <a:off x="1417235" y="1208391"/>
              <a:ext cx="2880001" cy="120767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2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MON</a:t>
              </a:r>
              <a:endParaRPr lang="en-GB" sz="12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97236" y="1208392"/>
              <a:ext cx="4628086" cy="128409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2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TUE</a:t>
              </a:r>
              <a:endParaRPr lang="en-GB" sz="12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519" y="1347615"/>
              <a:ext cx="2331430" cy="3528391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5A687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GB" kern="0" dirty="0" smtClean="0">
                <a:solidFill>
                  <a:srgbClr val="5A687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79520" y="1347614"/>
              <a:ext cx="1728000" cy="3528392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5A687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GB" kern="0" dirty="0" smtClean="0">
                <a:solidFill>
                  <a:srgbClr val="5A687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07520" y="1347614"/>
              <a:ext cx="1728000" cy="3528392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5A687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GB" kern="0" dirty="0" smtClean="0">
                <a:solidFill>
                  <a:srgbClr val="5A687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35520" y="1347614"/>
              <a:ext cx="1728000" cy="3528392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5A687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GB" kern="0" dirty="0" smtClean="0">
                <a:solidFill>
                  <a:srgbClr val="5A687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3520" y="1347614"/>
              <a:ext cx="1728000" cy="3528392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5A687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GB" kern="0" dirty="0" smtClean="0">
                <a:solidFill>
                  <a:srgbClr val="5A687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95696" y="1063650"/>
              <a:ext cx="8729626" cy="14474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12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NGAP Global Summit (27-28 November 2017)</a:t>
              </a:r>
              <a:endParaRPr lang="en-GB" sz="12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259633" y="358593"/>
            <a:ext cx="1563210" cy="224384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</a:rPr>
              <a:t>AM</a:t>
            </a:r>
            <a:endParaRPr lang="en-GB" sz="1200" b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22843" y="358593"/>
            <a:ext cx="1461128" cy="234638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</a:rPr>
              <a:t>PM</a:t>
            </a:r>
            <a:endParaRPr lang="en-GB" sz="1200" b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83970" y="358592"/>
            <a:ext cx="2102633" cy="234638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200" b="1" kern="0" dirty="0" smtClean="0">
                <a:solidFill>
                  <a:sysClr val="windowText" lastClr="000000"/>
                </a:solidFill>
              </a:rPr>
              <a:t>AM</a:t>
            </a:r>
            <a:endParaRPr lang="en-GB" sz="1200" b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86603" y="358593"/>
            <a:ext cx="2765491" cy="237710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200" b="1" kern="0" dirty="0">
                <a:solidFill>
                  <a:sysClr val="windowText" lastClr="000000"/>
                </a:solidFill>
              </a:rPr>
              <a:t>P</a:t>
            </a:r>
            <a:r>
              <a:rPr lang="en-US" sz="1200" b="1" kern="0" dirty="0" smtClean="0">
                <a:solidFill>
                  <a:sysClr val="windowText" lastClr="000000"/>
                </a:solidFill>
              </a:rPr>
              <a:t>M</a:t>
            </a:r>
            <a:endParaRPr lang="en-GB" sz="1200" b="1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86602" y="596302"/>
            <a:ext cx="2001822" cy="9497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b="1" u="sng" dirty="0" smtClean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1100" b="1" u="sng" dirty="0" smtClean="0">
                <a:solidFill>
                  <a:prstClr val="black"/>
                </a:solidFill>
                <a:sym typeface="Wingdings" panose="05000000000000000000" pitchFamily="2" charset="2"/>
              </a:rPr>
              <a:t>PANEL 6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The role of regulators in fostering NGAP </a:t>
            </a:r>
            <a:r>
              <a:rPr lang="en-US" sz="800" dirty="0">
                <a:solidFill>
                  <a:schemeClr val="tx1"/>
                </a:solidFill>
              </a:rPr>
              <a:t>	</a:t>
            </a:r>
            <a:endParaRPr lang="en-US" sz="800" dirty="0" smtClean="0">
              <a:solidFill>
                <a:schemeClr val="tx1"/>
              </a:solidFill>
            </a:endParaRP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GB" sz="800" i="1" dirty="0" smtClean="0">
                <a:solidFill>
                  <a:schemeClr val="tx1"/>
                </a:solidFill>
              </a:rPr>
              <a:t>13:30-15:00</a:t>
            </a:r>
          </a:p>
          <a:p>
            <a:r>
              <a:rPr lang="en-GB" sz="800" i="1" dirty="0" smtClean="0">
                <a:solidFill>
                  <a:schemeClr val="tx1"/>
                </a:solidFill>
              </a:rPr>
              <a:t>ICAO </a:t>
            </a:r>
            <a:r>
              <a:rPr lang="en-GB" sz="800" i="1" dirty="0">
                <a:solidFill>
                  <a:schemeClr val="tx1"/>
                </a:solidFill>
              </a:rPr>
              <a:t>Assembly Hall </a:t>
            </a:r>
            <a:r>
              <a:rPr lang="en-GB" sz="11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386600" y="2643760"/>
            <a:ext cx="1047345" cy="1545469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100" b="1" u="sng" dirty="0" smtClean="0">
                <a:solidFill>
                  <a:prstClr val="black"/>
                </a:solidFill>
              </a:rPr>
              <a:t>Stream </a:t>
            </a:r>
            <a:r>
              <a:rPr lang="en-US" sz="1100" b="1" u="sng" dirty="0">
                <a:solidFill>
                  <a:prstClr val="black"/>
                </a:solidFill>
              </a:rPr>
              <a:t>Presentations and Review </a:t>
            </a:r>
            <a:r>
              <a:rPr lang="en-US" sz="1100" b="1" u="sng" dirty="0" smtClean="0">
                <a:solidFill>
                  <a:prstClr val="black"/>
                </a:solidFill>
              </a:rPr>
              <a:t>Panel</a:t>
            </a:r>
            <a:endParaRPr lang="en-US" sz="800" b="1" u="sng" dirty="0">
              <a:solidFill>
                <a:prstClr val="black"/>
              </a:solidFill>
            </a:endParaRPr>
          </a:p>
          <a:p>
            <a:pPr algn="ctr"/>
            <a:r>
              <a:rPr lang="en-GB" sz="800" i="1" dirty="0" smtClean="0">
                <a:solidFill>
                  <a:schemeClr val="tx1"/>
                </a:solidFill>
              </a:rPr>
              <a:t>12:30-14:25</a:t>
            </a:r>
            <a:endParaRPr lang="en-GB" sz="800" i="1" dirty="0">
              <a:solidFill>
                <a:schemeClr val="tx1"/>
              </a:solidFill>
            </a:endParaRPr>
          </a:p>
          <a:p>
            <a:pPr algn="ctr"/>
            <a:endParaRPr lang="en-GB" sz="600" dirty="0">
              <a:solidFill>
                <a:schemeClr val="tx1"/>
              </a:solidFill>
            </a:endParaRP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CR A ROOM 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CR B ROOM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CR 7A ROOM 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CR 7B ROOM </a:t>
            </a:r>
            <a:endParaRPr lang="en-US" sz="800" u="sng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822842" y="1546066"/>
            <a:ext cx="1461127" cy="10976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u="sng" dirty="0" smtClean="0">
              <a:solidFill>
                <a:prstClr val="black"/>
              </a:solidFill>
            </a:endParaRPr>
          </a:p>
          <a:p>
            <a:pPr algn="ctr"/>
            <a:r>
              <a:rPr lang="en-US" sz="1100" b="1" u="sng" dirty="0" smtClean="0">
                <a:solidFill>
                  <a:prstClr val="black"/>
                </a:solidFill>
              </a:rPr>
              <a:t>PANEL 3</a:t>
            </a:r>
          </a:p>
          <a:p>
            <a:r>
              <a:rPr lang="en-US" sz="800" b="1" dirty="0">
                <a:solidFill>
                  <a:schemeClr val="tx1"/>
                </a:solidFill>
              </a:rPr>
              <a:t>The need for Organizations to prepare for, and adapt to, the career expectations of </a:t>
            </a:r>
            <a:r>
              <a:rPr lang="en-US" sz="800" b="1" dirty="0" smtClean="0">
                <a:solidFill>
                  <a:schemeClr val="tx1"/>
                </a:solidFill>
              </a:rPr>
              <a:t>NGAP</a:t>
            </a:r>
          </a:p>
          <a:p>
            <a:endParaRPr lang="en-US" sz="700" b="1" dirty="0" smtClean="0">
              <a:solidFill>
                <a:schemeClr val="tx1"/>
              </a:solidFill>
            </a:endParaRPr>
          </a:p>
          <a:p>
            <a:r>
              <a:rPr lang="en-US" sz="900" i="1" dirty="0" smtClean="0">
                <a:solidFill>
                  <a:schemeClr val="tx1"/>
                </a:solidFill>
              </a:rPr>
              <a:t>15:30-17:00</a:t>
            </a:r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sz="900" b="1" dirty="0" smtClean="0">
                <a:solidFill>
                  <a:schemeClr val="tx1"/>
                </a:solidFill>
              </a:rPr>
              <a:t> </a:t>
            </a:r>
            <a:r>
              <a:rPr lang="en-GB" sz="800" i="1" dirty="0">
                <a:solidFill>
                  <a:schemeClr val="tx1"/>
                </a:solidFill>
              </a:rPr>
              <a:t>ICAO Assembly Hall </a:t>
            </a:r>
            <a:r>
              <a:rPr lang="en-GB" sz="1100" dirty="0">
                <a:solidFill>
                  <a:schemeClr val="tx1"/>
                </a:solidFill>
              </a:rPr>
              <a:t>	</a:t>
            </a:r>
            <a:endParaRPr lang="en-US" sz="800" dirty="0">
              <a:solidFill>
                <a:schemeClr val="tx1"/>
              </a:solidFill>
            </a:endParaRPr>
          </a:p>
          <a:p>
            <a:endParaRPr lang="en-US" sz="7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700" dirty="0">
              <a:solidFill>
                <a:prstClr val="black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283970" y="1546066"/>
            <a:ext cx="2102632" cy="1097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u="sng" dirty="0" smtClean="0">
                <a:solidFill>
                  <a:prstClr val="black"/>
                </a:solidFill>
              </a:rPr>
              <a:t>PANEL 5</a:t>
            </a:r>
            <a:br>
              <a:rPr lang="en-US" sz="1100" b="1" u="sng" dirty="0" smtClean="0">
                <a:solidFill>
                  <a:prstClr val="black"/>
                </a:solidFill>
              </a:rPr>
            </a:br>
            <a:r>
              <a:rPr lang="en-US" sz="900" b="1" dirty="0">
                <a:solidFill>
                  <a:schemeClr val="tx1"/>
                </a:solidFill>
              </a:rPr>
              <a:t>How ICAO, States, industry and academia can work together to make education accessible to students? </a:t>
            </a:r>
            <a:endParaRPr lang="en-US" sz="900" b="1" dirty="0" smtClean="0">
              <a:solidFill>
                <a:schemeClr val="tx1"/>
              </a:solidFill>
            </a:endParaRPr>
          </a:p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r>
              <a:rPr lang="en-GB" sz="800" i="1" dirty="0" smtClean="0">
                <a:solidFill>
                  <a:schemeClr val="tx1"/>
                </a:solidFill>
              </a:rPr>
              <a:t>11:00-12:30</a:t>
            </a:r>
          </a:p>
          <a:p>
            <a:r>
              <a:rPr lang="en-GB" sz="800" i="1" dirty="0" smtClean="0">
                <a:solidFill>
                  <a:schemeClr val="tx1"/>
                </a:solidFill>
              </a:rPr>
              <a:t>ICAO </a:t>
            </a:r>
            <a:r>
              <a:rPr lang="en-GB" sz="800" i="1" dirty="0">
                <a:solidFill>
                  <a:schemeClr val="tx1"/>
                </a:solidFill>
              </a:rPr>
              <a:t>Assembly Hall 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822842" y="596303"/>
            <a:ext cx="1461127" cy="949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u="sng" dirty="0" smtClean="0">
                <a:solidFill>
                  <a:prstClr val="black"/>
                </a:solidFill>
              </a:rPr>
              <a:t>PANEL 2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Aviation careers from the students’ </a:t>
            </a:r>
            <a:r>
              <a:rPr lang="en-US" sz="900" b="1" dirty="0" smtClean="0">
                <a:solidFill>
                  <a:schemeClr val="tx1"/>
                </a:solidFill>
              </a:rPr>
              <a:t>perspective</a:t>
            </a:r>
          </a:p>
          <a:p>
            <a:pPr algn="ctr"/>
            <a:endParaRPr lang="en-US" sz="900" b="1" dirty="0"/>
          </a:p>
          <a:p>
            <a:r>
              <a:rPr lang="en-GB" sz="900" i="1" dirty="0" smtClean="0">
                <a:solidFill>
                  <a:schemeClr val="tx1"/>
                </a:solidFill>
              </a:rPr>
              <a:t>1:30-15:00</a:t>
            </a:r>
            <a:br>
              <a:rPr lang="en-GB" sz="900" i="1" dirty="0" smtClean="0">
                <a:solidFill>
                  <a:schemeClr val="tx1"/>
                </a:solidFill>
              </a:rPr>
            </a:br>
            <a:r>
              <a:rPr lang="en-GB" sz="900" i="1" dirty="0" smtClean="0">
                <a:solidFill>
                  <a:schemeClr val="tx1"/>
                </a:solidFill>
              </a:rPr>
              <a:t>ICAO </a:t>
            </a:r>
            <a:r>
              <a:rPr lang="en-GB" sz="900" i="1" dirty="0">
                <a:solidFill>
                  <a:schemeClr val="tx1"/>
                </a:solidFill>
              </a:rPr>
              <a:t>Assembly </a:t>
            </a:r>
            <a:r>
              <a:rPr lang="en-GB" sz="900" i="1" dirty="0" smtClean="0">
                <a:solidFill>
                  <a:schemeClr val="tx1"/>
                </a:solidFill>
              </a:rPr>
              <a:t>Hall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283968" y="596303"/>
            <a:ext cx="2102632" cy="9497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u="sng" dirty="0" smtClean="0">
                <a:solidFill>
                  <a:prstClr val="black"/>
                </a:solidFill>
              </a:rPr>
              <a:t>PANEL 4</a:t>
            </a:r>
            <a:endParaRPr lang="en-US" sz="1100" u="sng" dirty="0" smtClean="0">
              <a:solidFill>
                <a:prstClr val="black"/>
              </a:solidFill>
            </a:endParaRPr>
          </a:p>
          <a:p>
            <a:r>
              <a:rPr lang="en-US" sz="900" b="1" dirty="0">
                <a:solidFill>
                  <a:schemeClr val="tx1"/>
                </a:solidFill>
              </a:rPr>
              <a:t>New training strategies and innovations for an evolving demographic </a:t>
            </a:r>
            <a:endParaRPr lang="en-US" sz="900" b="1" dirty="0" smtClean="0">
              <a:solidFill>
                <a:schemeClr val="tx1"/>
              </a:solidFill>
            </a:endParaRPr>
          </a:p>
          <a:p>
            <a:endParaRPr lang="en-US" sz="900" b="1" dirty="0">
              <a:solidFill>
                <a:schemeClr val="tx1"/>
              </a:solidFill>
            </a:endParaRPr>
          </a:p>
          <a:p>
            <a:r>
              <a:rPr lang="en-GB" sz="900" i="1" dirty="0" smtClean="0">
                <a:solidFill>
                  <a:schemeClr val="tx1"/>
                </a:solidFill>
              </a:rPr>
              <a:t>9:00-10:30</a:t>
            </a:r>
          </a:p>
          <a:p>
            <a:r>
              <a:rPr lang="en-GB" sz="900" i="1" dirty="0" smtClean="0">
                <a:solidFill>
                  <a:schemeClr val="tx1"/>
                </a:solidFill>
              </a:rPr>
              <a:t>ICAO </a:t>
            </a:r>
            <a:r>
              <a:rPr lang="en-GB" sz="900" i="1" dirty="0">
                <a:solidFill>
                  <a:schemeClr val="tx1"/>
                </a:solidFill>
              </a:rPr>
              <a:t>Assembly </a:t>
            </a:r>
            <a:r>
              <a:rPr lang="en-GB" sz="900" i="1" dirty="0" smtClean="0">
                <a:solidFill>
                  <a:schemeClr val="tx1"/>
                </a:solidFill>
              </a:rPr>
              <a:t>Hall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263850" y="4189230"/>
            <a:ext cx="5124574" cy="3987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dirty="0" smtClean="0">
                <a:solidFill>
                  <a:prstClr val="black"/>
                </a:solidFill>
              </a:rPr>
              <a:t>Simultaneous with  Panels 3 to 7 </a:t>
            </a:r>
            <a:r>
              <a:rPr lang="en-US" sz="800" i="1" dirty="0" smtClean="0">
                <a:solidFill>
                  <a:schemeClr val="tx1"/>
                </a:solidFill>
              </a:rPr>
              <a:t>(27 November </a:t>
            </a:r>
            <a:r>
              <a:rPr lang="en-US" sz="800" i="1" dirty="0">
                <a:solidFill>
                  <a:schemeClr val="tx1"/>
                </a:solidFill>
              </a:rPr>
              <a:t>from </a:t>
            </a:r>
            <a:r>
              <a:rPr lang="en-US" sz="800" i="1" dirty="0" smtClean="0">
                <a:solidFill>
                  <a:schemeClr val="tx1"/>
                </a:solidFill>
              </a:rPr>
              <a:t>15:30 to 17:00, 28 November from 9:00 to 17:00)</a:t>
            </a:r>
            <a:br>
              <a:rPr lang="en-US" sz="800" i="1" dirty="0" smtClean="0">
                <a:solidFill>
                  <a:schemeClr val="tx1"/>
                </a:solidFill>
              </a:rPr>
            </a:br>
            <a:r>
              <a:rPr lang="en-GB" sz="800" i="1" dirty="0">
                <a:solidFill>
                  <a:schemeClr val="tx1"/>
                </a:solidFill>
              </a:rPr>
              <a:t>Assembly Hall Foyer</a:t>
            </a:r>
            <a:endParaRPr lang="en-US" sz="800" i="1" dirty="0" smtClean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273823" y="2643758"/>
            <a:ext cx="1112777" cy="1545472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u="sng" dirty="0" smtClean="0">
              <a:solidFill>
                <a:prstClr val="black"/>
              </a:solidFill>
            </a:endParaRPr>
          </a:p>
          <a:p>
            <a:pPr algn="ctr"/>
            <a:r>
              <a:rPr lang="en-GB" sz="1100" b="1" u="sng" dirty="0">
                <a:solidFill>
                  <a:schemeClr val="tx1"/>
                </a:solidFill>
              </a:rPr>
              <a:t>Working Groups </a:t>
            </a:r>
            <a:endParaRPr lang="en-GB" sz="1100" b="1" u="sng" dirty="0" smtClean="0">
              <a:solidFill>
                <a:schemeClr val="tx1"/>
              </a:solidFill>
            </a:endParaRPr>
          </a:p>
          <a:p>
            <a:pPr algn="ctr"/>
            <a:endParaRPr lang="en-GB" sz="1100" b="1" u="sng" dirty="0"/>
          </a:p>
          <a:p>
            <a:pPr algn="ctr"/>
            <a:r>
              <a:rPr lang="en-GB" sz="800" i="1" dirty="0" smtClean="0">
                <a:solidFill>
                  <a:schemeClr val="tx1"/>
                </a:solidFill>
              </a:rPr>
              <a:t>9:30 -12:30</a:t>
            </a:r>
            <a:endParaRPr lang="en-GB" sz="800" i="1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CR A ROOM 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CR B ROOM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CR 7A ROOM 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CR 7B ROOM </a:t>
            </a:r>
            <a:endParaRPr lang="en-US" sz="900" u="sng" dirty="0">
              <a:solidFill>
                <a:schemeClr val="tx1"/>
              </a:solidFill>
            </a:endParaRPr>
          </a:p>
          <a:p>
            <a:pPr algn="ctr"/>
            <a:r>
              <a:rPr lang="en-GB" sz="800" dirty="0"/>
              <a:t>	</a:t>
            </a:r>
          </a:p>
          <a:p>
            <a:endParaRPr lang="en-US" sz="600" dirty="0">
              <a:solidFill>
                <a:prstClr val="black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273434" y="2643760"/>
            <a:ext cx="989853" cy="1551235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u="sng" dirty="0" smtClean="0">
                <a:solidFill>
                  <a:schemeClr val="tx1"/>
                </a:solidFill>
              </a:rPr>
              <a:t>Model </a:t>
            </a:r>
            <a:r>
              <a:rPr lang="en-GB" sz="1100" b="1" u="sng" dirty="0">
                <a:solidFill>
                  <a:schemeClr val="tx1"/>
                </a:solidFill>
              </a:rPr>
              <a:t>ICAO Forum Workshops </a:t>
            </a:r>
            <a:r>
              <a:rPr lang="en-GB" sz="1100" b="1" u="sng" dirty="0" smtClean="0">
                <a:solidFill>
                  <a:schemeClr val="tx1"/>
                </a:solidFill>
              </a:rPr>
              <a:t>(4 streams)</a:t>
            </a:r>
            <a:endParaRPr lang="en-GB" sz="8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8:30 – </a:t>
            </a:r>
            <a:r>
              <a:rPr lang="en-GB" sz="800" i="1" dirty="0" smtClean="0">
                <a:solidFill>
                  <a:schemeClr val="tx1"/>
                </a:solidFill>
              </a:rPr>
              <a:t>9:30 </a:t>
            </a:r>
          </a:p>
          <a:p>
            <a:pPr algn="ctr"/>
            <a:endParaRPr lang="en-GB" sz="600" dirty="0">
              <a:solidFill>
                <a:schemeClr val="tx1"/>
              </a:solidFill>
            </a:endParaRPr>
          </a:p>
          <a:p>
            <a:pPr algn="ctr"/>
            <a:r>
              <a:rPr lang="en-GB" sz="800" i="1" dirty="0" smtClean="0">
                <a:solidFill>
                  <a:schemeClr val="tx1"/>
                </a:solidFill>
              </a:rPr>
              <a:t>CR </a:t>
            </a:r>
            <a:r>
              <a:rPr lang="en-GB" sz="800" i="1" dirty="0">
                <a:solidFill>
                  <a:schemeClr val="tx1"/>
                </a:solidFill>
              </a:rPr>
              <a:t>A ROOM </a:t>
            </a:r>
            <a:endParaRPr lang="en-GB" sz="8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i="1" dirty="0" smtClean="0">
                <a:solidFill>
                  <a:schemeClr val="tx1"/>
                </a:solidFill>
              </a:rPr>
              <a:t>CR B ROOM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CR 7A ROOM </a:t>
            </a:r>
            <a:endParaRPr lang="en-GB" sz="8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i="1" dirty="0" smtClean="0">
                <a:solidFill>
                  <a:schemeClr val="tx1"/>
                </a:solidFill>
              </a:rPr>
              <a:t>CR 7B ROOM </a:t>
            </a:r>
            <a:endParaRPr lang="en-US" sz="900" u="sng" dirty="0" smtClean="0">
              <a:solidFill>
                <a:schemeClr val="tx1"/>
              </a:solidFill>
            </a:endParaRPr>
          </a:p>
          <a:p>
            <a:endParaRPr lang="en-US" sz="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388424" y="596301"/>
            <a:ext cx="763670" cy="45471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Closing </a:t>
            </a:r>
            <a:r>
              <a:rPr lang="en-GB" sz="1200" b="1" u="sng" dirty="0" smtClean="0">
                <a:solidFill>
                  <a:schemeClr val="tx1"/>
                </a:solidFill>
              </a:rPr>
              <a:t>Session </a:t>
            </a:r>
            <a:endParaRPr lang="en-GB" sz="1200" b="1" u="sng" dirty="0">
              <a:solidFill>
                <a:schemeClr val="tx1"/>
              </a:solidFill>
            </a:endParaRPr>
          </a:p>
          <a:p>
            <a:endParaRPr lang="en-GB" sz="800" b="1" dirty="0" smtClean="0">
              <a:solidFill>
                <a:schemeClr val="tx1"/>
              </a:solidFill>
            </a:endParaRPr>
          </a:p>
          <a:p>
            <a:endParaRPr lang="en-US" sz="800" i="1" dirty="0" smtClean="0">
              <a:solidFill>
                <a:schemeClr val="tx1"/>
              </a:solidFill>
            </a:endParaRPr>
          </a:p>
          <a:p>
            <a:endParaRPr lang="en-US" sz="800" i="1" dirty="0">
              <a:solidFill>
                <a:schemeClr val="tx1"/>
              </a:solidFill>
            </a:endParaRPr>
          </a:p>
          <a:p>
            <a:endParaRPr lang="en-US" sz="800" i="1" dirty="0" smtClean="0">
              <a:solidFill>
                <a:schemeClr val="tx1"/>
              </a:solidFill>
            </a:endParaRPr>
          </a:p>
          <a:p>
            <a:endParaRPr lang="en-US" sz="800" i="1" dirty="0">
              <a:solidFill>
                <a:schemeClr val="tx1"/>
              </a:solidFill>
            </a:endParaRPr>
          </a:p>
          <a:p>
            <a:endParaRPr lang="en-US" sz="800" i="1" dirty="0" smtClean="0">
              <a:solidFill>
                <a:schemeClr val="tx1"/>
              </a:solidFill>
            </a:endParaRPr>
          </a:p>
          <a:p>
            <a:endParaRPr lang="en-US" sz="800" i="1" dirty="0">
              <a:solidFill>
                <a:schemeClr val="tx1"/>
              </a:solidFill>
            </a:endParaRPr>
          </a:p>
          <a:p>
            <a:endParaRPr lang="en-GB" sz="800" i="1" dirty="0">
              <a:solidFill>
                <a:schemeClr val="tx1"/>
              </a:solidFill>
            </a:endParaRPr>
          </a:p>
          <a:p>
            <a:endParaRPr lang="en-GB" sz="800" i="1" dirty="0" smtClean="0">
              <a:solidFill>
                <a:schemeClr val="tx1"/>
              </a:solidFill>
            </a:endParaRPr>
          </a:p>
          <a:p>
            <a:r>
              <a:rPr lang="en-GB" sz="800" i="1" dirty="0" smtClean="0">
                <a:solidFill>
                  <a:schemeClr val="tx1"/>
                </a:solidFill>
              </a:rPr>
              <a:t>17:00-17:30 	      ICAO </a:t>
            </a:r>
            <a:r>
              <a:rPr lang="en-GB" sz="800" i="1" dirty="0">
                <a:solidFill>
                  <a:schemeClr val="tx1"/>
                </a:solidFill>
              </a:rPr>
              <a:t>Assembly </a:t>
            </a:r>
            <a:r>
              <a:rPr lang="en-GB" sz="800" i="1" dirty="0" smtClean="0">
                <a:solidFill>
                  <a:schemeClr val="tx1"/>
                </a:solidFill>
              </a:rPr>
              <a:t>Hall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386602" y="1546066"/>
            <a:ext cx="2001821" cy="10976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u="sng" dirty="0" smtClean="0">
                <a:solidFill>
                  <a:prstClr val="black"/>
                </a:solidFill>
              </a:rPr>
              <a:t>PANEL 7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Way Forward: Developing a national NGAP </a:t>
            </a:r>
            <a:r>
              <a:rPr lang="en-US" sz="900" b="1" dirty="0" smtClean="0">
                <a:solidFill>
                  <a:schemeClr val="tx1"/>
                </a:solidFill>
              </a:rPr>
              <a:t>strategy </a:t>
            </a:r>
            <a:r>
              <a:rPr lang="en-US" sz="900" dirty="0">
                <a:solidFill>
                  <a:schemeClr val="tx1"/>
                </a:solidFill>
              </a:rPr>
              <a:t>	</a:t>
            </a:r>
            <a:endParaRPr lang="en-US" sz="900" dirty="0" smtClean="0">
              <a:solidFill>
                <a:schemeClr val="tx1"/>
              </a:solidFill>
            </a:endParaRPr>
          </a:p>
          <a:p>
            <a:endParaRPr lang="en-GB" sz="900" i="1" dirty="0" smtClean="0">
              <a:solidFill>
                <a:schemeClr val="tx1"/>
              </a:solidFill>
            </a:endParaRPr>
          </a:p>
          <a:p>
            <a:r>
              <a:rPr lang="en-GB" sz="900" i="1" dirty="0" smtClean="0">
                <a:solidFill>
                  <a:schemeClr val="tx1"/>
                </a:solidFill>
              </a:rPr>
              <a:t>15:30-17:00</a:t>
            </a:r>
            <a:br>
              <a:rPr lang="en-GB" sz="900" i="1" dirty="0" smtClean="0">
                <a:solidFill>
                  <a:schemeClr val="tx1"/>
                </a:solidFill>
              </a:rPr>
            </a:br>
            <a:r>
              <a:rPr lang="en-GB" sz="900" i="1" dirty="0" smtClean="0">
                <a:solidFill>
                  <a:schemeClr val="tx1"/>
                </a:solidFill>
              </a:rPr>
              <a:t>ICAO </a:t>
            </a:r>
            <a:r>
              <a:rPr lang="en-GB" sz="900" i="1" dirty="0">
                <a:solidFill>
                  <a:schemeClr val="tx1"/>
                </a:solidFill>
              </a:rPr>
              <a:t>Assembly </a:t>
            </a:r>
            <a:r>
              <a:rPr lang="en-GB" sz="900" i="1" dirty="0" smtClean="0">
                <a:solidFill>
                  <a:schemeClr val="tx1"/>
                </a:solidFill>
              </a:rPr>
              <a:t>Hall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433945" y="2643760"/>
            <a:ext cx="954473" cy="1551235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100" b="1" u="sng" dirty="0">
                <a:solidFill>
                  <a:prstClr val="black"/>
                </a:solidFill>
              </a:rPr>
              <a:t>Final Stream </a:t>
            </a:r>
            <a:r>
              <a:rPr lang="en-US" sz="1050" b="1" u="sng" dirty="0" smtClean="0">
                <a:solidFill>
                  <a:prstClr val="black"/>
                </a:solidFill>
              </a:rPr>
              <a:t>Presentations</a:t>
            </a:r>
          </a:p>
          <a:p>
            <a:pPr algn="ctr"/>
            <a:endParaRPr lang="en-US" sz="600" b="1" u="sng" dirty="0" smtClean="0">
              <a:solidFill>
                <a:prstClr val="black"/>
              </a:solidFill>
            </a:endParaRPr>
          </a:p>
          <a:p>
            <a:pPr algn="ctr"/>
            <a:r>
              <a:rPr lang="en-US" sz="800" i="1" dirty="0" smtClean="0">
                <a:solidFill>
                  <a:schemeClr val="tx1"/>
                </a:solidFill>
              </a:rPr>
              <a:t>14:30-16:50</a:t>
            </a:r>
          </a:p>
          <a:p>
            <a:pPr algn="ctr"/>
            <a:endParaRPr lang="en-US" sz="600" i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i="1" dirty="0" smtClean="0">
                <a:solidFill>
                  <a:schemeClr val="tx1"/>
                </a:solidFill>
              </a:rPr>
              <a:t>CR.3 </a:t>
            </a:r>
            <a:r>
              <a:rPr lang="en-US" sz="800" i="1" dirty="0">
                <a:solidFill>
                  <a:schemeClr val="tx1"/>
                </a:solidFill>
              </a:rPr>
              <a:t>ROBERTO KOBEH </a:t>
            </a:r>
            <a:r>
              <a:rPr lang="en-US" sz="800" i="1" dirty="0" smtClean="0">
                <a:solidFill>
                  <a:schemeClr val="tx1"/>
                </a:solidFill>
              </a:rPr>
              <a:t>ROOM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259629" y="4587974"/>
            <a:ext cx="7128789" cy="555523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i="1" dirty="0" smtClean="0">
                <a:solidFill>
                  <a:schemeClr val="tx1"/>
                </a:solidFill>
              </a:rPr>
              <a:t>27-28 November from 9:00 to 17:00</a:t>
            </a:r>
            <a:endParaRPr lang="en-GB" sz="800" b="1" i="1" dirty="0">
              <a:solidFill>
                <a:schemeClr val="tx1"/>
              </a:solidFill>
            </a:endParaRPr>
          </a:p>
          <a:p>
            <a:pPr algn="ctr"/>
            <a:r>
              <a:rPr lang="en-GB" sz="800" b="1" i="1" dirty="0" smtClean="0">
                <a:solidFill>
                  <a:schemeClr val="tx1"/>
                </a:solidFill>
              </a:rPr>
              <a:t>Assembly </a:t>
            </a:r>
            <a:r>
              <a:rPr lang="en-GB" sz="800" b="1" i="1" dirty="0">
                <a:solidFill>
                  <a:schemeClr val="tx1"/>
                </a:solidFill>
              </a:rPr>
              <a:t>Hall Foyer</a:t>
            </a:r>
            <a:endParaRPr lang="en-US" sz="800" b="1" dirty="0" smtClean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253313" y="2643760"/>
            <a:ext cx="1020121" cy="1545470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u="sng" dirty="0" smtClean="0">
              <a:solidFill>
                <a:prstClr val="black"/>
              </a:solidFill>
            </a:endParaRPr>
          </a:p>
          <a:p>
            <a:pPr algn="ctr"/>
            <a:r>
              <a:rPr lang="en-US" sz="1100" b="1" u="sng" dirty="0">
                <a:solidFill>
                  <a:prstClr val="black"/>
                </a:solidFill>
              </a:rPr>
              <a:t>Briefing of Model ICAO Forum </a:t>
            </a:r>
            <a:r>
              <a:rPr lang="en-US" sz="800" dirty="0"/>
              <a:t>	</a:t>
            </a:r>
            <a:endParaRPr lang="en-US" sz="800" dirty="0" smtClean="0"/>
          </a:p>
          <a:p>
            <a:pPr algn="ctr"/>
            <a:endParaRPr lang="en-US" sz="800" dirty="0"/>
          </a:p>
          <a:p>
            <a:r>
              <a:rPr lang="en-GB" sz="800" i="1" dirty="0">
                <a:solidFill>
                  <a:schemeClr val="tx1"/>
                </a:solidFill>
              </a:rPr>
              <a:t>15:30 – 17:00 </a:t>
            </a:r>
            <a:r>
              <a:rPr lang="en-GB" sz="800" dirty="0">
                <a:solidFill>
                  <a:schemeClr val="tx1"/>
                </a:solidFill>
              </a:rPr>
              <a:t>	</a:t>
            </a:r>
            <a:endParaRPr lang="en-US" sz="800" i="1" dirty="0">
              <a:solidFill>
                <a:schemeClr val="tx1"/>
              </a:solidFill>
            </a:endParaRPr>
          </a:p>
          <a:p>
            <a:r>
              <a:rPr lang="en-US" sz="800" i="1" dirty="0" smtClean="0">
                <a:solidFill>
                  <a:schemeClr val="tx1"/>
                </a:solidFill>
              </a:rPr>
              <a:t>CR.3 </a:t>
            </a:r>
            <a:r>
              <a:rPr lang="en-US" sz="800" i="1" dirty="0">
                <a:solidFill>
                  <a:schemeClr val="tx1"/>
                </a:solidFill>
              </a:rPr>
              <a:t>ROBERTO KOBEH ROOM</a:t>
            </a:r>
          </a:p>
          <a:p>
            <a:pPr algn="ctr"/>
            <a:endParaRPr lang="en-US" sz="7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700" dirty="0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-23128" y="-6285"/>
            <a:ext cx="1282758" cy="593223"/>
          </a:xfrm>
          <a:prstGeom prst="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	</a:t>
            </a:r>
          </a:p>
        </p:txBody>
      </p:sp>
      <p:sp>
        <p:nvSpPr>
          <p:cNvPr id="34" name="Rectangle 33">
            <a:hlinkClick r:id="rId3"/>
          </p:cNvPr>
          <p:cNvSpPr/>
          <p:nvPr/>
        </p:nvSpPr>
        <p:spPr>
          <a:xfrm>
            <a:off x="-23126" y="582976"/>
            <a:ext cx="1282758" cy="20607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NGAP Global Summit </a:t>
            </a:r>
            <a:r>
              <a:rPr lang="en-GB" sz="1050" dirty="0"/>
              <a:t>	</a:t>
            </a:r>
          </a:p>
        </p:txBody>
      </p:sp>
      <p:sp>
        <p:nvSpPr>
          <p:cNvPr id="35" name="Rectangle 34">
            <a:hlinkClick r:id="rId4"/>
          </p:cNvPr>
          <p:cNvSpPr/>
          <p:nvPr/>
        </p:nvSpPr>
        <p:spPr>
          <a:xfrm>
            <a:off x="-23129" y="2643758"/>
            <a:ext cx="1282758" cy="1557003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>
                <a:solidFill>
                  <a:schemeClr val="tx1"/>
                </a:solidFill>
              </a:rPr>
              <a:t>Model ICAO Forum</a:t>
            </a:r>
            <a:r>
              <a:rPr lang="en-GB" sz="1050" dirty="0"/>
              <a:t>	</a:t>
            </a:r>
          </a:p>
        </p:txBody>
      </p:sp>
      <p:sp>
        <p:nvSpPr>
          <p:cNvPr id="36" name="Rectangle 35">
            <a:hlinkClick r:id="rId5"/>
          </p:cNvPr>
          <p:cNvSpPr/>
          <p:nvPr/>
        </p:nvSpPr>
        <p:spPr>
          <a:xfrm>
            <a:off x="-23128" y="4587974"/>
            <a:ext cx="1282759" cy="567199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lstStyle/>
          <a:p>
            <a:r>
              <a:rPr lang="en-US" sz="1100" b="1" dirty="0">
                <a:solidFill>
                  <a:prstClr val="black"/>
                </a:solidFill>
              </a:rPr>
              <a:t>Career and </a:t>
            </a:r>
            <a:r>
              <a:rPr lang="en-US" sz="1100" b="1" dirty="0" smtClean="0">
                <a:solidFill>
                  <a:prstClr val="black"/>
                </a:solidFill>
              </a:rPr>
              <a:t>   Networking    Exhibition</a:t>
            </a:r>
            <a:r>
              <a:rPr lang="en-GB" sz="1200" dirty="0" smtClean="0"/>
              <a:t>	</a:t>
            </a:r>
            <a:endParaRPr lang="en-GB" sz="1200" dirty="0"/>
          </a:p>
        </p:txBody>
      </p:sp>
      <p:sp>
        <p:nvSpPr>
          <p:cNvPr id="40" name="Rectangle 39">
            <a:hlinkClick r:id="rId6"/>
          </p:cNvPr>
          <p:cNvSpPr/>
          <p:nvPr/>
        </p:nvSpPr>
        <p:spPr>
          <a:xfrm>
            <a:off x="-23125" y="4189232"/>
            <a:ext cx="1282759" cy="3987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2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Speed Mentoring</a:t>
            </a:r>
          </a:p>
          <a:p>
            <a:pPr algn="ctr"/>
            <a:r>
              <a:rPr lang="en-GB" sz="1050" dirty="0"/>
              <a:t>	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259634" y="1546065"/>
            <a:ext cx="1563209" cy="10976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u="sng" dirty="0">
                <a:solidFill>
                  <a:schemeClr val="tx1"/>
                </a:solidFill>
              </a:rPr>
              <a:t>PANEL 1</a:t>
            </a:r>
            <a:r>
              <a:rPr lang="en-GB" sz="1100" b="1" dirty="0">
                <a:solidFill>
                  <a:schemeClr val="tx1"/>
                </a:solidFill>
              </a:rPr>
              <a:t> </a:t>
            </a:r>
            <a:endParaRPr lang="en-GB" sz="1100" b="1" dirty="0" smtClean="0">
              <a:solidFill>
                <a:schemeClr val="tx1"/>
              </a:solidFill>
            </a:endParaRPr>
          </a:p>
          <a:p>
            <a:r>
              <a:rPr lang="en-US" sz="900" b="1" dirty="0" smtClean="0">
                <a:solidFill>
                  <a:schemeClr val="tx1"/>
                </a:solidFill>
              </a:rPr>
              <a:t>Aviation </a:t>
            </a:r>
            <a:r>
              <a:rPr lang="en-US" sz="900" b="1" dirty="0">
                <a:solidFill>
                  <a:schemeClr val="tx1"/>
                </a:solidFill>
              </a:rPr>
              <a:t>careers from the young professionals’ </a:t>
            </a:r>
            <a:r>
              <a:rPr lang="en-US" sz="900" b="1" dirty="0" smtClean="0">
                <a:solidFill>
                  <a:schemeClr val="tx1"/>
                </a:solidFill>
              </a:rPr>
              <a:t>perspective</a:t>
            </a:r>
            <a:endParaRPr lang="en-GB" sz="1100" dirty="0">
              <a:solidFill>
                <a:schemeClr val="tx1"/>
              </a:solidFill>
            </a:endParaRPr>
          </a:p>
          <a:p>
            <a:endParaRPr lang="en-US" sz="600" dirty="0" smtClean="0">
              <a:solidFill>
                <a:schemeClr val="tx1"/>
              </a:solidFill>
            </a:endParaRPr>
          </a:p>
          <a:p>
            <a:r>
              <a:rPr lang="en-US" sz="800" i="1" dirty="0" smtClean="0">
                <a:solidFill>
                  <a:schemeClr val="tx1"/>
                </a:solidFill>
              </a:rPr>
              <a:t>10:30-12:00</a:t>
            </a:r>
            <a:endParaRPr lang="en-US" sz="800" i="1" dirty="0">
              <a:solidFill>
                <a:schemeClr val="tx1"/>
              </a:solidFill>
            </a:endParaRPr>
          </a:p>
          <a:p>
            <a:pPr lvl="0"/>
            <a:r>
              <a:rPr lang="en-GB" sz="800" i="1" dirty="0">
                <a:solidFill>
                  <a:schemeClr val="tx1"/>
                </a:solidFill>
              </a:rPr>
              <a:t>ICAO Assembly </a:t>
            </a:r>
            <a:r>
              <a:rPr lang="en-GB" sz="800" i="1" dirty="0">
                <a:solidFill>
                  <a:prstClr val="black"/>
                </a:solidFill>
              </a:rPr>
              <a:t>Hall </a:t>
            </a:r>
            <a:r>
              <a:rPr lang="en-GB" sz="1100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259634" y="2643759"/>
            <a:ext cx="2004216" cy="1545474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	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259629" y="4189231"/>
            <a:ext cx="2004214" cy="398744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	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259631" y="582978"/>
            <a:ext cx="1563211" cy="963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u="sng" dirty="0" smtClean="0">
                <a:solidFill>
                  <a:schemeClr val="tx1"/>
                </a:solidFill>
              </a:rPr>
              <a:t>Keynote Address</a:t>
            </a:r>
          </a:p>
          <a:p>
            <a:endParaRPr lang="en-US" sz="1100" dirty="0" smtClean="0"/>
          </a:p>
          <a:p>
            <a:r>
              <a:rPr lang="en-US" sz="800" i="1" dirty="0" smtClean="0">
                <a:solidFill>
                  <a:schemeClr val="tx1"/>
                </a:solidFill>
              </a:rPr>
              <a:t>9:00-10:00</a:t>
            </a:r>
            <a:endParaRPr lang="en-US" sz="800" i="1" dirty="0">
              <a:solidFill>
                <a:schemeClr val="tx1"/>
              </a:solidFill>
            </a:endParaRPr>
          </a:p>
          <a:p>
            <a:pPr lvl="0"/>
            <a:endParaRPr lang="en-GB" sz="800" i="1" dirty="0" smtClean="0">
              <a:solidFill>
                <a:prstClr val="black"/>
              </a:solidFill>
            </a:endParaRPr>
          </a:p>
          <a:p>
            <a:pPr lvl="0"/>
            <a:r>
              <a:rPr lang="en-GB" sz="800" i="1" dirty="0" smtClean="0">
                <a:solidFill>
                  <a:prstClr val="black"/>
                </a:solidFill>
              </a:rPr>
              <a:t>ICAO </a:t>
            </a:r>
            <a:r>
              <a:rPr lang="en-GB" sz="800" i="1" dirty="0">
                <a:solidFill>
                  <a:prstClr val="black"/>
                </a:solidFill>
              </a:rPr>
              <a:t>Assembly </a:t>
            </a:r>
            <a:r>
              <a:rPr lang="en-GB" sz="800" i="1" dirty="0" smtClean="0">
                <a:solidFill>
                  <a:prstClr val="black"/>
                </a:solidFill>
              </a:rPr>
              <a:t>Hall </a:t>
            </a:r>
            <a:endParaRPr lang="en-GB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46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A576DF778C2549B240C4381215D2BC" ma:contentTypeVersion="2" ma:contentTypeDescription="Create a new document." ma:contentTypeScope="" ma:versionID="eb52698e6ff2e1d4ecde544c0966854e">
  <xsd:schema xmlns:xsd="http://www.w3.org/2001/XMLSchema" xmlns:xs="http://www.w3.org/2001/XMLSchema" xmlns:p="http://schemas.microsoft.com/office/2006/metadata/properties" xmlns:ns2="09d6f8af-bfc5-4d64-bc29-e64df6767357" targetNamespace="http://schemas.microsoft.com/office/2006/metadata/properties" ma:root="true" ma:fieldsID="73a6f2d758262f17f4ed1111b8e3d2b1" ns2:_="">
    <xsd:import namespace="09d6f8af-bfc5-4d64-bc29-e64df6767357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SupportingDocu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d6f8af-bfc5-4d64-bc29-e64df6767357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SupportingDocuments" ma:index="9" nillable="true" ma:displayName="SupportingDocuments" ma:default="0" ma:internalName="SupportingDocument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09d6f8af-bfc5-4d64-bc29-e64df6767357" xsi:nil="true"/>
    <SupportingDocuments xmlns="09d6f8af-bfc5-4d64-bc29-e64df6767357">false</SupportingDocuments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EB80A6B-3485-4D87-9395-074D7B21CEA0}"/>
</file>

<file path=customXml/itemProps2.xml><?xml version="1.0" encoding="utf-8"?>
<ds:datastoreItem xmlns:ds="http://schemas.openxmlformats.org/officeDocument/2006/customXml" ds:itemID="{606F52CA-1967-4900-B87E-F71E5FDD3DCF}"/>
</file>

<file path=customXml/itemProps3.xml><?xml version="1.0" encoding="utf-8"?>
<ds:datastoreItem xmlns:ds="http://schemas.openxmlformats.org/officeDocument/2006/customXml" ds:itemID="{3953ED59-E3A7-4138-BA83-3F2E6A20193A}"/>
</file>

<file path=customXml/itemProps4.xml><?xml version="1.0" encoding="utf-8"?>
<ds:datastoreItem xmlns:ds="http://schemas.openxmlformats.org/officeDocument/2006/customXml" ds:itemID="{78497AFA-B1FB-4320-8FD8-344B0B6A1BF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3306</TotalTime>
  <Words>217</Words>
  <Application>Microsoft Office PowerPoint</Application>
  <PresentationFormat>On-screen Show (16:9)</PresentationFormat>
  <Paragraphs>103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Modoryova, Ivana</cp:lastModifiedBy>
  <cp:revision>186</cp:revision>
  <cp:lastPrinted>2017-10-18T18:02:17Z</cp:lastPrinted>
  <dcterms:created xsi:type="dcterms:W3CDTF">2013-08-20T15:49:37Z</dcterms:created>
  <dcterms:modified xsi:type="dcterms:W3CDTF">2017-10-18T18:04:35Z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0x010100B4A576DF778C2549B240C4381215D2BC</vt:lpwstr>
  </property>
  <property fmtid="{D5CDD505-2E9C-101B-9397-08002B2CF9AE}" pid="3" name="_dlc_DocIdItemGuid">
    <vt:lpwstr>31a1b9ac-561b-4958-97aa-31d568835527</vt:lpwstr>
  </property>
</Properties>
</file>